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90" r:id="rId3"/>
    <p:sldId id="300" r:id="rId4"/>
    <p:sldId id="301" r:id="rId5"/>
    <p:sldId id="302" r:id="rId6"/>
    <p:sldId id="303" r:id="rId7"/>
    <p:sldId id="304" r:id="rId8"/>
    <p:sldId id="305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5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1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2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471F-2CFD-9541-A54E-E24E1D7E3A3B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0928" y="730083"/>
            <a:ext cx="5830339" cy="3324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31592" y="2394993"/>
            <a:ext cx="44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DIN Alternate Bold"/>
                <a:cs typeface="DIN Alternate Bold"/>
              </a:rPr>
              <a:t>Автоматизация</a:t>
            </a:r>
            <a:endParaRPr lang="ru-RU" sz="2400" dirty="0">
              <a:latin typeface="DIN Alternate Bold"/>
              <a:cs typeface="DIN Alternate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1D1694-51A2-4C29-9B10-EB7A4A79D58E}" type="slidenum">
              <a:rPr lang="ru-RU" sz="2400" smtClean="0">
                <a:latin typeface="DIN Alternate Bold"/>
                <a:cs typeface="DIN Alternate Bold"/>
              </a:rPr>
              <a:t>2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документации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608873" y="1060036"/>
            <a:ext cx="4238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Разработка проектной и рабочей документации ведется с использованием современных средств автоматизированного проектирования и </a:t>
            </a:r>
            <a:r>
              <a:rPr lang="en-US" sz="1600" b="1" dirty="0" smtClean="0"/>
              <a:t>BIM</a:t>
            </a:r>
            <a:r>
              <a:rPr lang="ru-RU" sz="1600" b="1" dirty="0" smtClean="0"/>
              <a:t>.</a:t>
            </a:r>
          </a:p>
          <a:p>
            <a:pPr indent="357188" algn="just"/>
            <a:r>
              <a:rPr lang="ru-RU" sz="1600" b="1" dirty="0" smtClean="0"/>
              <a:t>Специалисты обучены работе с программным обеспечением и имеют соответствующие сертификаты от лицензированных партнеров компании </a:t>
            </a:r>
            <a:r>
              <a:rPr lang="en-US" sz="1600" b="1" dirty="0" smtClean="0"/>
              <a:t>AUTODESK</a:t>
            </a:r>
            <a:r>
              <a:rPr lang="ru-RU" sz="1600" b="1" dirty="0" smtClean="0"/>
              <a:t>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41538" r="7515" b="40000"/>
          <a:stretch/>
        </p:blipFill>
        <p:spPr>
          <a:xfrm>
            <a:off x="433703" y="1328142"/>
            <a:ext cx="3135261" cy="797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34366" r="50983" b="40362"/>
          <a:stretch/>
        </p:blipFill>
        <p:spPr>
          <a:xfrm>
            <a:off x="433703" y="2125805"/>
            <a:ext cx="3135260" cy="1178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14110" r="16634" b="15116"/>
          <a:stretch/>
        </p:blipFill>
        <p:spPr>
          <a:xfrm>
            <a:off x="440980" y="3368360"/>
            <a:ext cx="3127984" cy="938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121" y="4470779"/>
            <a:ext cx="2212515" cy="1705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266" y="3368360"/>
            <a:ext cx="2306785" cy="16348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1" y="4370955"/>
            <a:ext cx="2149600" cy="20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F2B2BB-5FE6-4E7C-B387-033DFE32DA46}" type="slidenum">
              <a:rPr lang="ru-RU" sz="2400" smtClean="0">
                <a:latin typeface="DIN Alternate Bold"/>
                <a:cs typeface="DIN Alternate Bold"/>
              </a:rPr>
              <a:t>3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документации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0981" y="1138113"/>
            <a:ext cx="821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Современные средства автоматизированного проектирования работают не с базовыми элементами (линия, окружность и т.д.), а объектами, позволяя наделить их необходимыми параметрами (изготовитель, каталожный номер и т.д.).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r="13880"/>
          <a:stretch/>
        </p:blipFill>
        <p:spPr>
          <a:xfrm>
            <a:off x="6514304" y="2382086"/>
            <a:ext cx="1796995" cy="3110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1" y="2051560"/>
            <a:ext cx="4605552" cy="3068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99" y="4663393"/>
            <a:ext cx="5895975" cy="192223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4838700" y="3798791"/>
            <a:ext cx="2019300" cy="57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838700" y="4516519"/>
            <a:ext cx="2019300" cy="829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8A677E-0C95-47FA-9CA4-73F793AAB351}" type="slidenum">
              <a:rPr lang="ru-RU" sz="2400" smtClean="0">
                <a:latin typeface="DIN Alternate Bold"/>
                <a:cs typeface="DIN Alternate Bold"/>
              </a:rPr>
              <a:t>4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документации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34108" y="1138113"/>
            <a:ext cx="851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Благодаря заложенным данным в объекты современные САПР автоматически генерируют текстовую документацию (спецификации, перечни и т.д.), что экономит до 50% времени работы проектировщика, и следовательно, уменьшает время проектирования.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42669"/>
          <a:stretch/>
        </p:blipFill>
        <p:spPr>
          <a:xfrm>
            <a:off x="2317954" y="2112391"/>
            <a:ext cx="3684826" cy="39927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" y="1969110"/>
            <a:ext cx="1981523" cy="2332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9" y="3227559"/>
            <a:ext cx="3039754" cy="18224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2" y="4569518"/>
            <a:ext cx="3598024" cy="2092070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2267791" y="3135449"/>
            <a:ext cx="1795149" cy="19826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117490" y="3159435"/>
            <a:ext cx="945450" cy="366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1811215" y="2514600"/>
            <a:ext cx="2251726" cy="620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/>
          <a:stretch/>
        </p:blipFill>
        <p:spPr>
          <a:xfrm>
            <a:off x="5570355" y="2112391"/>
            <a:ext cx="2389719" cy="3992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r="13880"/>
          <a:stretch/>
        </p:blipFill>
        <p:spPr>
          <a:xfrm>
            <a:off x="7150334" y="1969110"/>
            <a:ext cx="1796995" cy="3110066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6278812" y="3902292"/>
            <a:ext cx="1204030" cy="326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074784" y="2949241"/>
            <a:ext cx="2408056" cy="953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3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8A677E-0C95-47FA-9CA4-73F793AAB351}" type="slidenum">
              <a:rPr lang="ru-RU" sz="2400" smtClean="0">
                <a:latin typeface="DIN Alternate Bold"/>
                <a:cs typeface="DIN Alternate Bold"/>
              </a:rPr>
              <a:t>5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документации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0981" y="1138113"/>
            <a:ext cx="821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Семейство программных продуктов </a:t>
            </a:r>
            <a:r>
              <a:rPr lang="en-US" sz="1600" b="1" dirty="0" smtClean="0"/>
              <a:t>Autodesk </a:t>
            </a:r>
            <a:r>
              <a:rPr lang="ru-RU" sz="1600" b="1" dirty="0" smtClean="0"/>
              <a:t>обеспечивает связь между друг другом, позволяя быстро переносить данные о проектируемом объекте в разные системы.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41538" r="7515" b="40000"/>
          <a:stretch/>
        </p:blipFill>
        <p:spPr>
          <a:xfrm>
            <a:off x="393856" y="1929464"/>
            <a:ext cx="1551571" cy="394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34366" r="50983" b="40362"/>
          <a:stretch/>
        </p:blipFill>
        <p:spPr>
          <a:xfrm>
            <a:off x="4092767" y="1928491"/>
            <a:ext cx="1049907" cy="3947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14110" r="16634" b="15116"/>
          <a:stretch/>
        </p:blipFill>
        <p:spPr>
          <a:xfrm>
            <a:off x="7525435" y="1928491"/>
            <a:ext cx="1315192" cy="39474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005349" y="1951197"/>
            <a:ext cx="2027496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51400" y="173027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06805" y="2191443"/>
            <a:ext cx="62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XLSX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98223" y="1725867"/>
            <a:ext cx="53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RFA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5722" t="3180" r="2310" b="1421"/>
          <a:stretch/>
        </p:blipFill>
        <p:spPr>
          <a:xfrm>
            <a:off x="6253114" y="2700133"/>
            <a:ext cx="2676914" cy="3431316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>
            <a:off x="5202596" y="1920801"/>
            <a:ext cx="2322839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9036" r="17947"/>
          <a:stretch/>
        </p:blipFill>
        <p:spPr>
          <a:xfrm>
            <a:off x="3227977" y="2686290"/>
            <a:ext cx="2828925" cy="3431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6835" r="1914"/>
          <a:stretch/>
        </p:blipFill>
        <p:spPr>
          <a:xfrm>
            <a:off x="202840" y="2686290"/>
            <a:ext cx="2828925" cy="343131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32497" y="234612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DWG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307623" y="234612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IAM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907923" y="2346120"/>
            <a:ext cx="55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RVT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8A677E-0C95-47FA-9CA4-73F793AAB351}" type="slidenum">
              <a:rPr lang="ru-RU" sz="2400" smtClean="0">
                <a:latin typeface="DIN Alternate Bold"/>
                <a:cs typeface="DIN Alternate Bold"/>
              </a:rPr>
              <a:t>6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Аппаратная база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0981" y="1138113"/>
            <a:ext cx="8218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Системы и комплексы автоматизации проектируются на базе программируемых логических контроллеров (ПЛК). Благодаря широким линейкам ПЛК возможно построить систему или комплекс автоматизации различной сложности, от простой системы сбора-передачи данных, до комплекса систем повышенной надежности и отказоустойчивости.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1730" b="3470"/>
          <a:stretch/>
        </p:blipFill>
        <p:spPr>
          <a:xfrm>
            <a:off x="294742" y="2295709"/>
            <a:ext cx="1603563" cy="1969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7978" t="3376" r="6572" b="4629"/>
          <a:stretch/>
        </p:blipFill>
        <p:spPr>
          <a:xfrm>
            <a:off x="2740851" y="3785153"/>
            <a:ext cx="4273062" cy="2584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6193" t="7714" r="18545" b="9261"/>
          <a:stretch/>
        </p:blipFill>
        <p:spPr>
          <a:xfrm>
            <a:off x="1378802" y="3275557"/>
            <a:ext cx="1951892" cy="1415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7927" t="26618" r="8912" b="21991"/>
          <a:stretch/>
        </p:blipFill>
        <p:spPr>
          <a:xfrm>
            <a:off x="5051493" y="2687208"/>
            <a:ext cx="3430478" cy="12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8A677E-0C95-47FA-9CA4-73F793AAB351}" type="slidenum">
              <a:rPr lang="ru-RU" sz="2400" smtClean="0">
                <a:latin typeface="DIN Alternate Bold"/>
                <a:cs typeface="DIN Alternate Bold"/>
              </a:rPr>
              <a:t>7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Опыт применения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0981" y="1138113"/>
            <a:ext cx="8218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 smtClean="0"/>
              <a:t>За более чем 10-тилетнюю историю в компании накоплен огромный опыт по проектированию, программированию, монтажу и наладке систем и комплексов автоматизации разработанных самостоятельно, а так же коммуникации с системами разработанными за рубежом.</a:t>
            </a:r>
            <a:endParaRPr lang="en-US" sz="1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1" y="2989849"/>
            <a:ext cx="2698608" cy="22079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68" y="2628307"/>
            <a:ext cx="2698608" cy="22079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3904249"/>
            <a:ext cx="2698608" cy="22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9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0960" y="356232"/>
            <a:ext cx="5830339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81267" y="6203889"/>
            <a:ext cx="6627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71710" y="6117606"/>
            <a:ext cx="3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8A677E-0C95-47FA-9CA4-73F793AAB351}" type="slidenum">
              <a:rPr lang="ru-RU" sz="2400" smtClean="0">
                <a:latin typeface="DIN Alternate Bold"/>
                <a:cs typeface="DIN Alternate Bold"/>
              </a:rPr>
              <a:t>8</a:t>
            </a:fld>
            <a:endParaRPr lang="ru-RU" sz="2400" dirty="0">
              <a:latin typeface="DIN Alternate Bold"/>
              <a:cs typeface="DIN Alternate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960" y="263472"/>
            <a:ext cx="617879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13643" y="3128488"/>
            <a:ext cx="563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ctr"/>
            <a:r>
              <a:rPr lang="ru-RU" sz="3600" b="1" dirty="0" smtClean="0"/>
              <a:t>Спасибо за внимание!</a:t>
            </a:r>
            <a:endParaRPr lang="en-US" sz="3600" b="1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303188"/>
            <a:ext cx="14573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5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223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DIN Alternate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a.s.malivanov@gmail.com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Malivanov</dc:creator>
  <cp:lastModifiedBy>Шафранский Николай Васильевич</cp:lastModifiedBy>
  <cp:revision>90</cp:revision>
  <dcterms:created xsi:type="dcterms:W3CDTF">2017-03-01T05:14:40Z</dcterms:created>
  <dcterms:modified xsi:type="dcterms:W3CDTF">2021-09-09T13:48:47Z</dcterms:modified>
</cp:coreProperties>
</file>